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2"/>
  </p:notesMasterIdLst>
  <p:sldIdLst>
    <p:sldId id="274" r:id="rId3"/>
    <p:sldId id="257" r:id="rId4"/>
    <p:sldId id="258" r:id="rId5"/>
    <p:sldId id="279" r:id="rId6"/>
    <p:sldId id="280" r:id="rId7"/>
    <p:sldId id="281" r:id="rId8"/>
    <p:sldId id="282" r:id="rId9"/>
    <p:sldId id="283" r:id="rId10"/>
    <p:sldId id="272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74"/>
            <p14:sldId id="257"/>
            <p14:sldId id="258"/>
            <p14:sldId id="279"/>
            <p14:sldId id="280"/>
            <p14:sldId id="281"/>
            <p14:sldId id="282"/>
            <p14:sldId id="283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E3"/>
    <a:srgbClr val="1B4686"/>
    <a:srgbClr val="ED6F9C"/>
    <a:srgbClr val="A27DB6"/>
    <a:srgbClr val="5F95CF"/>
    <a:srgbClr val="FCC13F"/>
    <a:srgbClr val="F49C4E"/>
    <a:srgbClr val="37B398"/>
    <a:srgbClr val="EA4E34"/>
    <a:srgbClr val="C9D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57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03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68842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76786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161540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625861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987319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39834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69879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02004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874169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65037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3711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691018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99414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42672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495314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779608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689750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162454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43851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889590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004209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518286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07880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19463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134487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172781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627630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276868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199057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981684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33209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578846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896821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1020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287852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756797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810071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2101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591724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83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7507367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20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.png"/><Relationship Id="rId5" Type="http://schemas.openxmlformats.org/officeDocument/2006/relationships/image" Target="../media/image16.png"/><Relationship Id="rId4" Type="http://schemas.openxmlformats.org/officeDocument/2006/relationships/image" Target="../media/image18.png"/><Relationship Id="rId9" Type="http://schemas.openxmlformats.org/officeDocument/2006/relationships/image" Target="../media/image2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2" y="1681201"/>
            <a:ext cx="5090939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A2</a:t>
            </a:r>
            <a:br>
              <a:rPr lang="pl-PL" dirty="0"/>
            </a:br>
            <a:r>
              <a:rPr lang="en-US" sz="3600" dirty="0"/>
              <a:t>modal verbs of ability, possibility an</a:t>
            </a:r>
            <a:r>
              <a:rPr lang="pl-PL" sz="3600" dirty="0"/>
              <a:t>d</a:t>
            </a:r>
            <a:r>
              <a:rPr lang="en-US" sz="3600" dirty="0"/>
              <a:t> obligation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753933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Modal verbs all have a function. They tell us how the speaker feels.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665905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Modal verbs of ability and possibility.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Modal verbs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of obligation and </a:t>
            </a:r>
            <a:r>
              <a:rPr lang="es-ES_tradnl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no </a:t>
            </a:r>
            <a:r>
              <a:rPr lang="es-ES_tradnl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oblig</a:t>
            </a:r>
            <a:r>
              <a:rPr lang="en-US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ation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to use modal verbs </a:t>
            </a: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 a sentence.</a:t>
            </a: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Modal verbs: when do we use them?</a:t>
            </a:r>
          </a:p>
        </p:txBody>
      </p:sp>
      <p:sp>
        <p:nvSpPr>
          <p:cNvPr id="7" name="Google Shape;65;p15">
            <a:extLst>
              <a:ext uri="{FF2B5EF4-FFF2-40B4-BE49-F238E27FC236}">
                <a16:creationId xmlns:a16="http://schemas.microsoft.com/office/drawing/2014/main" id="{37A2DC94-F52E-4093-83FE-50630A9893E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ability, possibility, </a:t>
            </a:r>
            <a:r>
              <a:rPr lang="nb-NO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oblig</a:t>
            </a:r>
            <a:r>
              <a:rPr lang="en-US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ation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539" y="2893062"/>
            <a:ext cx="1239894" cy="123989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48" y="1201587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359802" y="1126158"/>
            <a:ext cx="2826347" cy="1315323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couldn’t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go on the bike ride this weekend because I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had to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rest. I didn't want to do so many 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kilometres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539" y="1126158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6919396" y="1096631"/>
            <a:ext cx="3098061" cy="1344849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don't have to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ride the whole distance. You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stop at any time.  Can you come next week?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9167034" y="4925502"/>
            <a:ext cx="2317010" cy="1418401"/>
          </a:xfrm>
          <a:prstGeom prst="wedgeRoundRectCallout">
            <a:avLst>
              <a:gd name="adj1" fmla="val 27074"/>
              <a:gd name="adj2" fmla="val -7512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and use the modal verbs in bold to help complete the table.</a:t>
            </a: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867379"/>
              </p:ext>
            </p:extLst>
          </p:nvPr>
        </p:nvGraphicFramePr>
        <p:xfrm>
          <a:off x="275335" y="2933522"/>
          <a:ext cx="9742122" cy="163714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247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59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987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5839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ability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and possibility in the </a:t>
                      </a:r>
                      <a:r>
                        <a:rPr lang="it-IT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and </a:t>
                      </a:r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oblig</a:t>
                      </a:r>
                      <a:r>
                        <a:rPr lang="en-GB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ation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in the </a:t>
                      </a:r>
                      <a:r>
                        <a:rPr lang="it-IT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and </a:t>
                      </a:r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no </a:t>
                      </a:r>
                      <a:r>
                        <a:rPr lang="es-ES_tradnl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oblig</a:t>
                      </a:r>
                      <a:r>
                        <a:rPr lang="en-GB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ation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in the </a:t>
                      </a:r>
                      <a:r>
                        <a:rPr lang="it-IT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and </a:t>
                      </a:r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1309">
                <a:tc>
                  <a:txBody>
                    <a:bodyPr/>
                    <a:lstStyle/>
                    <a:p>
                      <a:pPr algn="l"/>
                      <a:r>
                        <a:rPr lang="it-IT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 </a:t>
                      </a:r>
                    </a:p>
                    <a:p>
                      <a:pPr algn="l"/>
                      <a:endParaRPr lang="en-GB" sz="1600" b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l"/>
                      <a:r>
                        <a:rPr lang="fr-FR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</a:t>
                      </a:r>
                    </a:p>
                    <a:p>
                      <a:pPr algn="l"/>
                      <a:endParaRPr lang="en-GB" sz="1600" b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l"/>
                      <a:r>
                        <a:rPr lang="fr-FR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</a:t>
                      </a:r>
                    </a:p>
                    <a:p>
                      <a:pPr algn="l"/>
                      <a:endParaRPr lang="en-GB" sz="1600" b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l"/>
                      <a:r>
                        <a:rPr lang="fr-FR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201989" y="3552041"/>
            <a:ext cx="12964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can</a:t>
            </a:r>
            <a:r>
              <a:rPr lang="mr-IN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/</a:t>
            </a:r>
            <a:r>
              <a:rPr lang="en-US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can</a:t>
            </a:r>
            <a:r>
              <a:rPr lang="en-GB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’t</a:t>
            </a:r>
            <a:endParaRPr lang="en-GB" sz="2000" b="1" dirty="0">
              <a:solidFill>
                <a:srgbClr val="1B4686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201989" y="4020763"/>
            <a:ext cx="19370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could/could</a:t>
            </a:r>
            <a:r>
              <a:rPr lang="en-GB" sz="2000" b="1" dirty="0" err="1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n’t</a:t>
            </a:r>
            <a:endParaRPr lang="en-GB" sz="2000" b="1" dirty="0">
              <a:solidFill>
                <a:srgbClr val="1B4686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450669" y="3581585"/>
            <a:ext cx="11112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have to</a:t>
            </a:r>
            <a:endParaRPr lang="en-GB" sz="2000" b="1" dirty="0">
              <a:solidFill>
                <a:srgbClr val="1B4686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437021" y="4007616"/>
            <a:ext cx="9829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had to</a:t>
            </a:r>
            <a:endParaRPr lang="en-GB" sz="2000" b="1" dirty="0">
              <a:solidFill>
                <a:srgbClr val="1B4686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919396" y="3575549"/>
            <a:ext cx="27911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don't</a:t>
            </a:r>
            <a:r>
              <a:rPr lang="en-GB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/doesn’t </a:t>
            </a:r>
            <a:r>
              <a:rPr lang="en-US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have to</a:t>
            </a:r>
            <a:endParaRPr lang="en-GB" sz="2000" b="1" dirty="0">
              <a:solidFill>
                <a:srgbClr val="1B4686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919395" y="4015153"/>
            <a:ext cx="18790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didn't</a:t>
            </a:r>
            <a:r>
              <a:rPr lang="en-GB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US" sz="20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have to</a:t>
            </a:r>
            <a:endParaRPr lang="en-GB" sz="2000" b="1" dirty="0">
              <a:solidFill>
                <a:srgbClr val="1B4686"/>
              </a:solidFill>
            </a:endParaRPr>
          </a:p>
        </p:txBody>
      </p:sp>
      <p:sp>
        <p:nvSpPr>
          <p:cNvPr id="19" name="Google Shape;65;p15">
            <a:extLst>
              <a:ext uri="{FF2B5EF4-FFF2-40B4-BE49-F238E27FC236}">
                <a16:creationId xmlns:a16="http://schemas.microsoft.com/office/drawing/2014/main" id="{12808C28-9EB0-4EB0-B78E-F0F71B1322F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" grpId="0"/>
      <p:bldP spid="28" grpId="0"/>
      <p:bldP spid="30" grpId="0"/>
      <p:bldP spid="32" grpId="0"/>
      <p:bldP spid="33" grpId="0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ability, possibility, </a:t>
            </a:r>
            <a:r>
              <a:rPr lang="nb-NO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oblig</a:t>
            </a:r>
            <a:r>
              <a:rPr lang="en-US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ation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5254" y="2642876"/>
            <a:ext cx="1111266" cy="11112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48" y="1201587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359802" y="1126158"/>
            <a:ext cx="2826347" cy="1315323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couldn’t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go on the bike ride this weekend because I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had to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rest. I didn't want to do so many 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kilometres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539" y="1126158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6919396" y="1096631"/>
            <a:ext cx="3098061" cy="1344849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don't have to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ride the whole distance. You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stop at any time.  Can you come next week?</a:t>
            </a: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20049"/>
              </p:ext>
            </p:extLst>
          </p:nvPr>
        </p:nvGraphicFramePr>
        <p:xfrm>
          <a:off x="275336" y="2776550"/>
          <a:ext cx="9236728" cy="2574089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1538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40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88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2889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ability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and possibility in the </a:t>
                      </a:r>
                      <a:r>
                        <a:rPr lang="it-IT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and </a:t>
                      </a:r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oblig</a:t>
                      </a:r>
                      <a:r>
                        <a:rPr lang="en-GB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ation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in the </a:t>
                      </a:r>
                      <a:r>
                        <a:rPr lang="it-IT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and </a:t>
                      </a:r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no </a:t>
                      </a:r>
                      <a:r>
                        <a:rPr lang="es-ES_tradnl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oblig</a:t>
                      </a:r>
                      <a:r>
                        <a:rPr lang="en-GB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ation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in the </a:t>
                      </a:r>
                      <a:r>
                        <a:rPr lang="it-IT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and </a:t>
                      </a:r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5926">
                <a:tc>
                  <a:txBody>
                    <a:bodyPr/>
                    <a:lstStyle/>
                    <a:p>
                      <a:pPr algn="l"/>
                      <a:r>
                        <a:rPr lang="it-IT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 </a:t>
                      </a:r>
                      <a:r>
                        <a:rPr lang="en-US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can</a:t>
                      </a:r>
                      <a:r>
                        <a:rPr lang="mr-IN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</a:t>
                      </a:r>
                      <a:r>
                        <a:rPr lang="en-US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can</a:t>
                      </a:r>
                      <a:r>
                        <a:rPr lang="en-GB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’t</a:t>
                      </a:r>
                      <a:endParaRPr lang="en-GB" sz="1600" b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l"/>
                      <a:r>
                        <a:rPr lang="nb-NO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You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can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stop at any time.</a:t>
                      </a:r>
                    </a:p>
                    <a:p>
                      <a:pPr algn="l"/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l"/>
                      <a:r>
                        <a:rPr lang="fr-FR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      </a:t>
                      </a:r>
                      <a:r>
                        <a:rPr lang="en-US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could/could</a:t>
                      </a:r>
                      <a:r>
                        <a:rPr lang="en-GB" sz="2000" b="1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n’t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l"/>
                      <a:r>
                        <a:rPr lang="nb-NO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I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could</a:t>
                      </a:r>
                      <a:r>
                        <a:rPr lang="en-GB" sz="1600" b="1" baseline="0" dirty="0" err="1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n’t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go on the bike ride.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  <a:r>
                        <a:rPr lang="en-US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to</a:t>
                      </a:r>
                      <a:endParaRPr lang="en-GB" sz="2000" b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l"/>
                      <a:r>
                        <a:rPr lang="nb-NO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I </a:t>
                      </a: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to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work.</a:t>
                      </a:r>
                    </a:p>
                    <a:p>
                      <a:pPr algn="l"/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     </a:t>
                      </a:r>
                      <a:r>
                        <a:rPr lang="en-US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had to</a:t>
                      </a:r>
                      <a:endParaRPr lang="en-GB" sz="2000" b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l"/>
                      <a:r>
                        <a:rPr lang="nb-NO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I </a:t>
                      </a: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had to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rest.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  <a:r>
                        <a:rPr lang="en-US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don't</a:t>
                      </a:r>
                      <a:r>
                        <a:rPr lang="en-GB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/doesn’t </a:t>
                      </a:r>
                      <a:r>
                        <a:rPr lang="en-US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to</a:t>
                      </a:r>
                      <a:endParaRPr lang="en-GB" sz="2000" b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l"/>
                      <a:r>
                        <a:rPr lang="nb-NO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You 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don't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to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ride 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 whole distance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      </a:t>
                      </a:r>
                      <a:r>
                        <a:rPr lang="en-US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didn't</a:t>
                      </a:r>
                      <a:r>
                        <a:rPr lang="en-GB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to</a:t>
                      </a:r>
                      <a:endParaRPr lang="en-GB" sz="20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You </a:t>
                      </a: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didn't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to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bring anything.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3" name="Rounded Rectangular Callout 22"/>
          <p:cNvSpPr/>
          <p:nvPr/>
        </p:nvSpPr>
        <p:spPr>
          <a:xfrm>
            <a:off x="9586765" y="4101529"/>
            <a:ext cx="2412287" cy="1418401"/>
          </a:xfrm>
          <a:prstGeom prst="wedgeRoundRectCallout">
            <a:avLst>
              <a:gd name="adj1" fmla="val 21773"/>
              <a:gd name="adj2" fmla="val -6550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doesn’t have to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with the third person singular –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he/she/it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</a:t>
            </a:r>
            <a:r>
              <a:rPr lang="nb-NO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e.g.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‘He doesn’t have to come.’</a:t>
            </a:r>
          </a:p>
        </p:txBody>
      </p:sp>
      <p:sp>
        <p:nvSpPr>
          <p:cNvPr id="18" name="Arc 17"/>
          <p:cNvSpPr/>
          <p:nvPr/>
        </p:nvSpPr>
        <p:spPr>
          <a:xfrm rot="5157138" flipV="1">
            <a:off x="7666329" y="2738160"/>
            <a:ext cx="2775611" cy="3721600"/>
          </a:xfrm>
          <a:prstGeom prst="arc">
            <a:avLst>
              <a:gd name="adj1" fmla="val 5972577"/>
              <a:gd name="adj2" fmla="val 1327925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9" name="Rounded Rectangular Callout 18"/>
          <p:cNvSpPr/>
          <p:nvPr/>
        </p:nvSpPr>
        <p:spPr>
          <a:xfrm>
            <a:off x="3439136" y="5306505"/>
            <a:ext cx="3101221" cy="980519"/>
          </a:xfrm>
          <a:prstGeom prst="wedgeRoundRectCallout">
            <a:avLst>
              <a:gd name="adj1" fmla="val 58299"/>
              <a:gd name="adj2" fmla="val -2931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have to/had to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to talk about general rules or things that are necessary.</a:t>
            </a:r>
          </a:p>
        </p:txBody>
      </p:sp>
      <p:sp>
        <p:nvSpPr>
          <p:cNvPr id="22" name="Arc 21"/>
          <p:cNvSpPr/>
          <p:nvPr/>
        </p:nvSpPr>
        <p:spPr>
          <a:xfrm rot="5157138" flipV="1">
            <a:off x="2497256" y="3879648"/>
            <a:ext cx="2775611" cy="3721600"/>
          </a:xfrm>
          <a:prstGeom prst="arc">
            <a:avLst>
              <a:gd name="adj1" fmla="val 5972577"/>
              <a:gd name="adj2" fmla="val 702647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4" name="Pentagon 23"/>
          <p:cNvSpPr/>
          <p:nvPr/>
        </p:nvSpPr>
        <p:spPr>
          <a:xfrm>
            <a:off x="8774106" y="5591617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Modal verbs: How do we make sentences with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can</a:t>
            </a:r>
            <a:r>
              <a:rPr lang="mr-IN" sz="1600" i="1" dirty="0">
                <a:latin typeface="Open Sans"/>
                <a:ea typeface="Open Sans"/>
                <a:cs typeface="Open Sans"/>
                <a:sym typeface="Open Sans"/>
              </a:rPr>
              <a:t>/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could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27" name="Google Shape;65;p15">
            <a:extLst>
              <a:ext uri="{FF2B5EF4-FFF2-40B4-BE49-F238E27FC236}">
                <a16:creationId xmlns:a16="http://schemas.microsoft.com/office/drawing/2014/main" id="{78827802-707F-4DED-AD16-BF90060411B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74677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8" grpId="0" animBg="1"/>
      <p:bldP spid="19" grpId="0" animBg="1"/>
      <p:bldP spid="22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can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could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866" y="4542908"/>
            <a:ext cx="1239894" cy="123989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48" y="1201587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359802" y="1126158"/>
            <a:ext cx="2826347" cy="1315323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couldn’t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go on the bike ride this weekend.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679" y="1126158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6206812" y="920634"/>
            <a:ext cx="3098061" cy="718520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stop at any time.   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7315200" y="4640239"/>
            <a:ext cx="2581479" cy="1231816"/>
          </a:xfrm>
          <a:prstGeom prst="wedgeRoundRectCallout">
            <a:avLst>
              <a:gd name="adj1" fmla="val -66581"/>
              <a:gd name="adj2" fmla="val -777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examples again. After </a:t>
            </a:r>
            <a:r>
              <a:rPr lang="en-US" sz="1600" i="1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can</a:t>
            </a:r>
            <a:r>
              <a:rPr lang="mr-IN" sz="1600" i="1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/</a:t>
            </a:r>
            <a:r>
              <a:rPr lang="en-US" sz="1600" i="1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could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do we use a verb infinitive or a verb 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ing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18" name="Rounded Rectangular Callout 17"/>
          <p:cNvSpPr/>
          <p:nvPr/>
        </p:nvSpPr>
        <p:spPr>
          <a:xfrm>
            <a:off x="6206811" y="1746105"/>
            <a:ext cx="3098061" cy="718520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you come next week?</a:t>
            </a:r>
          </a:p>
        </p:txBody>
      </p:sp>
      <p:sp>
        <p:nvSpPr>
          <p:cNvPr id="19" name="Shape 87"/>
          <p:cNvSpPr/>
          <p:nvPr/>
        </p:nvSpPr>
        <p:spPr>
          <a:xfrm>
            <a:off x="8877021" y="2529503"/>
            <a:ext cx="3314979" cy="1765756"/>
          </a:xfrm>
          <a:prstGeom prst="cloudCallout">
            <a:avLst>
              <a:gd name="adj1" fmla="val -60247"/>
              <a:gd name="adj2" fmla="val 17723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No. It is a bare infinitive. </a:t>
            </a:r>
          </a:p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I can swim.</a:t>
            </a:r>
          </a:p>
          <a:p>
            <a:pPr marR="0" lvl="0" algn="ctr" rtl="0">
              <a:spcBef>
                <a:spcPts val="0"/>
              </a:spcBef>
              <a:buSzPct val="25000"/>
            </a:pPr>
            <a:endParaRPr lang="en-US" sz="1600" i="1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I can to swim.</a:t>
            </a:r>
          </a:p>
        </p:txBody>
      </p:sp>
      <p:sp>
        <p:nvSpPr>
          <p:cNvPr id="22" name="Rounded Rectangular Callout 21"/>
          <p:cNvSpPr/>
          <p:nvPr/>
        </p:nvSpPr>
        <p:spPr>
          <a:xfrm>
            <a:off x="6826761" y="3299808"/>
            <a:ext cx="1648500" cy="1033149"/>
          </a:xfrm>
          <a:prstGeom prst="wedgeRoundRectCallout">
            <a:avLst>
              <a:gd name="adj1" fmla="val -60237"/>
              <a:gd name="adj2" fmla="val 4430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Does the verb infinitive use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to?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4" name="Shape 87"/>
          <p:cNvSpPr/>
          <p:nvPr/>
        </p:nvSpPr>
        <p:spPr>
          <a:xfrm>
            <a:off x="10247997" y="4283366"/>
            <a:ext cx="1750659" cy="1164365"/>
          </a:xfrm>
          <a:prstGeom prst="cloudCallout">
            <a:avLst>
              <a:gd name="adj1" fmla="val -68893"/>
              <a:gd name="adj2" fmla="val 2043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A verb infinitive.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4066473" y="3162835"/>
            <a:ext cx="1735388" cy="956839"/>
          </a:xfrm>
          <a:prstGeom prst="wedgeRoundRectCallout">
            <a:avLst>
              <a:gd name="adj1" fmla="val 44905"/>
              <a:gd name="adj2" fmla="val 6646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How do we make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</a:t>
            </a:r>
            <a:r>
              <a:rPr lang="mr-IN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/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could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negative?</a:t>
            </a:r>
          </a:p>
        </p:txBody>
      </p:sp>
      <p:sp>
        <p:nvSpPr>
          <p:cNvPr id="29" name="Shape 87"/>
          <p:cNvSpPr/>
          <p:nvPr/>
        </p:nvSpPr>
        <p:spPr>
          <a:xfrm>
            <a:off x="904426" y="2587796"/>
            <a:ext cx="2874510" cy="1164365"/>
          </a:xfrm>
          <a:prstGeom prst="cloudCallout">
            <a:avLst>
              <a:gd name="adj1" fmla="val 66754"/>
              <a:gd name="adj2" fmla="val 8714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Add ‘not’: cannot (can’t); could not (couldn’t).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2654069" y="4569571"/>
            <a:ext cx="2581479" cy="1231816"/>
          </a:xfrm>
          <a:prstGeom prst="wedgeRoundRectCallout">
            <a:avLst>
              <a:gd name="adj1" fmla="val 57659"/>
              <a:gd name="adj2" fmla="val -1441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Which </a:t>
            </a:r>
            <a:r>
              <a:rPr lang="fr-FR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question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is correct: A or B?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A: You can dance salsa?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B: Can you dance salsa?</a:t>
            </a:r>
          </a:p>
        </p:txBody>
      </p:sp>
      <p:sp>
        <p:nvSpPr>
          <p:cNvPr id="35" name="Shape 87"/>
          <p:cNvSpPr/>
          <p:nvPr/>
        </p:nvSpPr>
        <p:spPr>
          <a:xfrm>
            <a:off x="95534" y="4377903"/>
            <a:ext cx="2394039" cy="1722646"/>
          </a:xfrm>
          <a:prstGeom prst="cloudCallout">
            <a:avLst>
              <a:gd name="adj1" fmla="val 58295"/>
              <a:gd name="adj2" fmla="val -1929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B. We invert the subject (‘you’) and ‘can’ to make a </a:t>
            </a:r>
            <a:r>
              <a:rPr lang="fr-FR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question.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" name="Graphic 9" descr="Checkmark">
            <a:extLst>
              <a:ext uri="{FF2B5EF4-FFF2-40B4-BE49-F238E27FC236}">
                <a16:creationId xmlns:a16="http://schemas.microsoft.com/office/drawing/2014/main" id="{52FF3393-0B04-47A0-9993-50BD14DF5D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71580" y="3162835"/>
            <a:ext cx="378954" cy="378954"/>
          </a:xfrm>
          <a:prstGeom prst="rect">
            <a:avLst/>
          </a:prstGeom>
        </p:spPr>
      </p:pic>
      <p:pic>
        <p:nvPicPr>
          <p:cNvPr id="12" name="Graphic 11" descr="Close">
            <a:extLst>
              <a:ext uri="{FF2B5EF4-FFF2-40B4-BE49-F238E27FC236}">
                <a16:creationId xmlns:a16="http://schemas.microsoft.com/office/drawing/2014/main" id="{4834E6A0-C6EB-4195-8B64-723ABE2A0B9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335758" y="3623772"/>
            <a:ext cx="450598" cy="450598"/>
          </a:xfrm>
          <a:prstGeom prst="rect">
            <a:avLst/>
          </a:prstGeom>
        </p:spPr>
      </p:pic>
      <p:sp>
        <p:nvSpPr>
          <p:cNvPr id="26" name="Google Shape;65;p15">
            <a:extLst>
              <a:ext uri="{FF2B5EF4-FFF2-40B4-BE49-F238E27FC236}">
                <a16:creationId xmlns:a16="http://schemas.microsoft.com/office/drawing/2014/main" id="{316F5855-432B-424E-A908-F6C16A59BBF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52236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9" grpId="1" animBg="1"/>
      <p:bldP spid="22" grpId="0" animBg="1"/>
      <p:bldP spid="24" grpId="0" animBg="1"/>
      <p:bldP spid="27" grpId="0" animBg="1"/>
      <p:bldP spid="29" grpId="0" animBg="1"/>
      <p:bldP spid="31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can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could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48" y="1201587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359802" y="1126158"/>
            <a:ext cx="2826347" cy="1315323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couldn’t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go on the bike ride this weekend.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679" y="1126158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6206812" y="920634"/>
            <a:ext cx="3098061" cy="718520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stop at any time.   </a:t>
            </a:r>
          </a:p>
        </p:txBody>
      </p:sp>
      <p:sp>
        <p:nvSpPr>
          <p:cNvPr id="18" name="Rounded Rectangular Callout 17"/>
          <p:cNvSpPr/>
          <p:nvPr/>
        </p:nvSpPr>
        <p:spPr>
          <a:xfrm>
            <a:off x="6206811" y="1746105"/>
            <a:ext cx="3098061" cy="718520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you come next week?</a:t>
            </a: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656336"/>
              </p:ext>
            </p:extLst>
          </p:nvPr>
        </p:nvGraphicFramePr>
        <p:xfrm>
          <a:off x="275335" y="2694662"/>
          <a:ext cx="11802935" cy="147017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655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7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806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3378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8574">
                <a:tc>
                  <a:txBody>
                    <a:bodyPr/>
                    <a:lstStyle/>
                    <a:p>
                      <a:pPr algn="l"/>
                      <a:r>
                        <a:rPr lang="nb-NO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You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can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stop anytime.</a:t>
                      </a:r>
                    </a:p>
                    <a:p>
                      <a:pPr algn="l"/>
                      <a:endParaRPr lang="en-GB" sz="1600" b="1" baseline="0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l"/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</a:t>
                      </a:r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can</a:t>
                      </a:r>
                      <a:r>
                        <a:rPr lang="mr-IN" sz="1600" b="1" i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</a:t>
                      </a:r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could</a:t>
                      </a:r>
                      <a:r>
                        <a:rPr lang="en-GB" sz="1600" b="1" i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verb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I </a:t>
                      </a: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could</a:t>
                      </a:r>
                      <a:r>
                        <a:rPr lang="en-GB" sz="1600" b="1" dirty="0" err="1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n’t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go on the bike ride.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</a:t>
                      </a:r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can</a:t>
                      </a:r>
                      <a:r>
                        <a:rPr lang="en-GB" sz="1600" b="1" i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’t/</a:t>
                      </a:r>
                      <a:r>
                        <a:rPr lang="en-US" sz="1600" b="1" i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could</a:t>
                      </a:r>
                      <a:r>
                        <a:rPr lang="en-GB" sz="1600" b="1" i="1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n’t</a:t>
                      </a:r>
                      <a:r>
                        <a:rPr lang="en-GB" sz="1600" b="1" i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verb infinitive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Can</a:t>
                      </a:r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you come next week?</a:t>
                      </a:r>
                    </a:p>
                    <a:p>
                      <a:pPr algn="l"/>
                      <a:r>
                        <a:rPr lang="en-GB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Where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can</a:t>
                      </a:r>
                      <a:r>
                        <a:rPr lang="en-GB" sz="1600" b="1" baseline="0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you go?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l"/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(qu. word) + </a:t>
                      </a:r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can</a:t>
                      </a:r>
                      <a:r>
                        <a:rPr lang="mr-IN" sz="1600" b="1" i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</a:t>
                      </a:r>
                      <a:r>
                        <a:rPr lang="en-US" sz="1600" b="1" i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could</a:t>
                      </a:r>
                      <a:r>
                        <a:rPr lang="en-GB" sz="1600" b="1" i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</a:t>
                      </a:r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verb infinitive?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866" y="4542908"/>
            <a:ext cx="1239894" cy="1239894"/>
          </a:xfrm>
          <a:prstGeom prst="rect">
            <a:avLst/>
          </a:prstGeom>
        </p:spPr>
      </p:pic>
      <p:sp>
        <p:nvSpPr>
          <p:cNvPr id="28" name="Rounded Rectangular Callout 27"/>
          <p:cNvSpPr/>
          <p:nvPr/>
        </p:nvSpPr>
        <p:spPr>
          <a:xfrm>
            <a:off x="275335" y="4145852"/>
            <a:ext cx="4372666" cy="1432682"/>
          </a:xfrm>
          <a:prstGeom prst="wedgeRoundRectCallout">
            <a:avLst>
              <a:gd name="adj1" fmla="val 59245"/>
              <a:gd name="adj2" fmla="val -1109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Verb infinitive is what you find in a dictionary. But remember, it is </a:t>
            </a:r>
            <a:r>
              <a:rPr lang="en-US" sz="1600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without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to.</a:t>
            </a:r>
          </a:p>
          <a:p>
            <a:pPr lvl="0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       </a:t>
            </a:r>
            <a:r>
              <a:rPr lang="en-US" sz="1600" i="1" dirty="0">
                <a:solidFill>
                  <a:schemeClr val="accent1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can swim.</a:t>
            </a:r>
          </a:p>
          <a:p>
            <a:pPr lvl="0">
              <a:buSzPct val="25000"/>
            </a:pPr>
            <a:endParaRPr lang="en-US" sz="1600" i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      </a:t>
            </a:r>
            <a:r>
              <a:rPr lang="en-US" sz="1600" i="1" dirty="0">
                <a:solidFill>
                  <a:schemeClr val="accent1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can to swim.</a:t>
            </a:r>
          </a:p>
        </p:txBody>
      </p:sp>
      <p:sp>
        <p:nvSpPr>
          <p:cNvPr id="36" name="Arc 35"/>
          <p:cNvSpPr/>
          <p:nvPr/>
        </p:nvSpPr>
        <p:spPr>
          <a:xfrm rot="11152119" flipV="1">
            <a:off x="875503" y="3083997"/>
            <a:ext cx="2089380" cy="2242311"/>
          </a:xfrm>
          <a:prstGeom prst="arc">
            <a:avLst>
              <a:gd name="adj1" fmla="val 10942985"/>
              <a:gd name="adj2" fmla="val 1218602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7" name="Rounded Rectangular Callout 36"/>
          <p:cNvSpPr/>
          <p:nvPr/>
        </p:nvSpPr>
        <p:spPr>
          <a:xfrm>
            <a:off x="7021544" y="4312690"/>
            <a:ext cx="3818765" cy="615623"/>
          </a:xfrm>
          <a:prstGeom prst="wedgeRoundRectCallout">
            <a:avLst>
              <a:gd name="adj1" fmla="val -56844"/>
              <a:gd name="adj2" fmla="val -1148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use the same structure with all subjects: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I, you, he, she, it, we, they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i="1" dirty="0">
              <a:solidFill>
                <a:schemeClr val="accent1">
                  <a:lumMod val="75000"/>
                </a:schemeClr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9" name="Arc 38"/>
          <p:cNvSpPr/>
          <p:nvPr/>
        </p:nvSpPr>
        <p:spPr>
          <a:xfrm rot="6837213" flipV="1">
            <a:off x="4906496" y="2723586"/>
            <a:ext cx="2143533" cy="5380031"/>
          </a:xfrm>
          <a:prstGeom prst="arc">
            <a:avLst>
              <a:gd name="adj1" fmla="val 8576247"/>
              <a:gd name="adj2" fmla="val 1472575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0" name="Rounded Rectangular Callout 39"/>
          <p:cNvSpPr/>
          <p:nvPr/>
        </p:nvSpPr>
        <p:spPr>
          <a:xfrm>
            <a:off x="7021544" y="4996554"/>
            <a:ext cx="3432641" cy="1486134"/>
          </a:xfrm>
          <a:prstGeom prst="wedgeRoundRectCallout">
            <a:avLst>
              <a:gd name="adj1" fmla="val -57434"/>
              <a:gd name="adj2" fmla="val -3262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don't stress the word can in the positive and </a:t>
            </a:r>
            <a:r>
              <a:rPr lang="fr-FR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question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forms. Listen to how your teacher says it:</a:t>
            </a: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 can stop. </a:t>
            </a:r>
          </a:p>
        </p:txBody>
      </p:sp>
      <p:sp>
        <p:nvSpPr>
          <p:cNvPr id="3" name="Oval 2"/>
          <p:cNvSpPr/>
          <p:nvPr/>
        </p:nvSpPr>
        <p:spPr>
          <a:xfrm>
            <a:off x="8105413" y="5917003"/>
            <a:ext cx="177421" cy="1637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7437342" y="5851125"/>
            <a:ext cx="5918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kən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/</a:t>
            </a:r>
          </a:p>
        </p:txBody>
      </p:sp>
      <p:sp>
        <p:nvSpPr>
          <p:cNvPr id="41" name="Pentagon 40"/>
          <p:cNvSpPr/>
          <p:nvPr/>
        </p:nvSpPr>
        <p:spPr>
          <a:xfrm>
            <a:off x="10587022" y="5917003"/>
            <a:ext cx="1491248" cy="744766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What about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have to?</a:t>
            </a:r>
            <a:endParaRPr lang="en-US" sz="16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" name="Rounded Rectangular Callout 41"/>
          <p:cNvSpPr/>
          <p:nvPr/>
        </p:nvSpPr>
        <p:spPr>
          <a:xfrm>
            <a:off x="720598" y="5642240"/>
            <a:ext cx="4497885" cy="755983"/>
          </a:xfrm>
          <a:prstGeom prst="wedgeRoundRectCallout">
            <a:avLst>
              <a:gd name="adj1" fmla="val 54210"/>
              <a:gd name="adj2" fmla="val -3676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Short answers are always: </a:t>
            </a:r>
          </a:p>
          <a:p>
            <a:pPr lvl="0">
              <a:buSzPct val="25000"/>
            </a:pPr>
            <a:r>
              <a:rPr lang="en-US" sz="1600" i="1" dirty="0">
                <a:solidFill>
                  <a:schemeClr val="accent1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Yes, I/you/he/she/it/we/they can</a:t>
            </a:r>
            <a:r>
              <a:rPr lang="mr-IN" sz="1600" i="1" dirty="0">
                <a:solidFill>
                  <a:schemeClr val="accent1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/</a:t>
            </a:r>
            <a:r>
              <a:rPr lang="en-US" sz="1600" i="1" dirty="0">
                <a:solidFill>
                  <a:schemeClr val="accent1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could.</a:t>
            </a:r>
          </a:p>
          <a:p>
            <a:pPr>
              <a:buSzPct val="25000"/>
            </a:pPr>
            <a:r>
              <a:rPr lang="en-US" sz="1600" i="1" dirty="0">
                <a:solidFill>
                  <a:schemeClr val="accent1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No, I/you/he/she/it/we/they can’t/couldn’t.</a:t>
            </a:r>
          </a:p>
        </p:txBody>
      </p:sp>
      <p:sp>
        <p:nvSpPr>
          <p:cNvPr id="43" name="Rounded Rectangular Callout 42"/>
          <p:cNvSpPr/>
          <p:nvPr/>
        </p:nvSpPr>
        <p:spPr>
          <a:xfrm>
            <a:off x="5334947" y="5929317"/>
            <a:ext cx="1486804" cy="755983"/>
          </a:xfrm>
          <a:prstGeom prst="wedgeRoundRectCallout">
            <a:avLst>
              <a:gd name="adj1" fmla="val 24836"/>
              <a:gd name="adj2" fmla="val -6203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can’t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=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cannot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(one word)</a:t>
            </a:r>
            <a:endParaRPr lang="en-US" sz="1600" i="1" dirty="0">
              <a:solidFill>
                <a:schemeClr val="accent1">
                  <a:lumMod val="75000"/>
                </a:schemeClr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27" name="Graphic 26" descr="Checkmark">
            <a:extLst>
              <a:ext uri="{FF2B5EF4-FFF2-40B4-BE49-F238E27FC236}">
                <a16:creationId xmlns:a16="http://schemas.microsoft.com/office/drawing/2014/main" id="{A80F10E8-50DD-4AAF-BF71-693AC1B22C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104096" y="4685940"/>
            <a:ext cx="378954" cy="378954"/>
          </a:xfrm>
          <a:prstGeom prst="rect">
            <a:avLst/>
          </a:prstGeom>
        </p:spPr>
      </p:pic>
      <p:pic>
        <p:nvPicPr>
          <p:cNvPr id="29" name="Graphic 28" descr="Close">
            <a:extLst>
              <a:ext uri="{FF2B5EF4-FFF2-40B4-BE49-F238E27FC236}">
                <a16:creationId xmlns:a16="http://schemas.microsoft.com/office/drawing/2014/main" id="{35CDB729-6FE3-45D5-A5EE-C388520B4D4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047494" y="5057005"/>
            <a:ext cx="450598" cy="450598"/>
          </a:xfrm>
          <a:prstGeom prst="rect">
            <a:avLst/>
          </a:prstGeom>
        </p:spPr>
      </p:pic>
      <p:sp>
        <p:nvSpPr>
          <p:cNvPr id="23" name="Google Shape;65;p15">
            <a:extLst>
              <a:ext uri="{FF2B5EF4-FFF2-40B4-BE49-F238E27FC236}">
                <a16:creationId xmlns:a16="http://schemas.microsoft.com/office/drawing/2014/main" id="{21A7A69E-8111-494E-ADF2-9340242C0EB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35641" y="6423805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535275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6" grpId="0" animBg="1"/>
      <p:bldP spid="37" grpId="0" animBg="1"/>
      <p:bldP spid="39" grpId="0" animBg="1"/>
      <p:bldP spid="40" grpId="0" animBg="1"/>
      <p:bldP spid="3" grpId="0" animBg="1"/>
      <p:bldP spid="4" grpId="0"/>
      <p:bldP spid="41" grpId="0" animBg="1"/>
      <p:bldP spid="42" grpId="0" animBg="1"/>
      <p:bldP spid="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have to/had to/not have to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217" y="4203963"/>
            <a:ext cx="1239894" cy="123989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48" y="1201587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359802" y="1126158"/>
            <a:ext cx="2826347" cy="743585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had to rest.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679" y="1126158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6193164" y="1151223"/>
            <a:ext cx="3098061" cy="718520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 don't have to ride the whole distance.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7445880" y="4212041"/>
            <a:ext cx="2581479" cy="1547314"/>
          </a:xfrm>
          <a:prstGeom prst="wedgeRoundRectCallout">
            <a:avLst>
              <a:gd name="adj1" fmla="val -66581"/>
              <a:gd name="adj2" fmla="val -777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examples again. After </a:t>
            </a:r>
            <a:r>
              <a:rPr lang="en-US" sz="1600" i="1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have to/had to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do we use an </a:t>
            </a:r>
            <a:r>
              <a:rPr lang="it-IT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it-IT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infinitive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or a verb 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ing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24" name="Shape 87"/>
          <p:cNvSpPr/>
          <p:nvPr/>
        </p:nvSpPr>
        <p:spPr>
          <a:xfrm>
            <a:off x="10261243" y="4041061"/>
            <a:ext cx="1750659" cy="1164365"/>
          </a:xfrm>
          <a:prstGeom prst="cloudCallout">
            <a:avLst>
              <a:gd name="adj1" fmla="val -68893"/>
              <a:gd name="adj2" fmla="val 2043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A verb infinitive.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6641472" y="2791578"/>
            <a:ext cx="2581479" cy="1121787"/>
          </a:xfrm>
          <a:prstGeom prst="wedgeRoundRectCallout">
            <a:avLst>
              <a:gd name="adj1" fmla="val -46491"/>
              <a:gd name="adj2" fmla="val 6632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the negative form, which auxiliary verb is added?</a:t>
            </a:r>
          </a:p>
        </p:txBody>
      </p:sp>
      <p:sp>
        <p:nvSpPr>
          <p:cNvPr id="26" name="Shape 87"/>
          <p:cNvSpPr/>
          <p:nvPr/>
        </p:nvSpPr>
        <p:spPr>
          <a:xfrm>
            <a:off x="9385912" y="2538484"/>
            <a:ext cx="2625989" cy="1290609"/>
          </a:xfrm>
          <a:prstGeom prst="cloudCallout">
            <a:avLst>
              <a:gd name="adj1" fmla="val -68893"/>
              <a:gd name="adj2" fmla="val 2043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Do not (don't), does not (doesn’t), did not (didn't).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2808726" y="2919274"/>
            <a:ext cx="2581479" cy="1121787"/>
          </a:xfrm>
          <a:prstGeom prst="wedgeRoundRectCallout">
            <a:avLst>
              <a:gd name="adj1" fmla="val 55544"/>
              <a:gd name="adj2" fmla="val 6997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the negative </a:t>
            </a:r>
            <a:r>
              <a:rPr lang="fr-FR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do we use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 not, does not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or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did not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30" name="Shape 87"/>
          <p:cNvSpPr/>
          <p:nvPr/>
        </p:nvSpPr>
        <p:spPr>
          <a:xfrm>
            <a:off x="976586" y="2641698"/>
            <a:ext cx="1750659" cy="1164365"/>
          </a:xfrm>
          <a:prstGeom prst="cloudCallout">
            <a:avLst>
              <a:gd name="adj1" fmla="val 55060"/>
              <a:gd name="adj2" fmla="val 9886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Did not (didn't).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2428882" y="4367889"/>
            <a:ext cx="2581479" cy="1121787"/>
          </a:xfrm>
          <a:prstGeom prst="wedgeRoundRectCallout">
            <a:avLst>
              <a:gd name="adj1" fmla="val 66118"/>
              <a:gd name="adj2" fmla="val 1400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When do we use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does not (doesn’t)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33" name="Shape 87"/>
          <p:cNvSpPr/>
          <p:nvPr/>
        </p:nvSpPr>
        <p:spPr>
          <a:xfrm>
            <a:off x="177421" y="4214068"/>
            <a:ext cx="2134519" cy="1164365"/>
          </a:xfrm>
          <a:prstGeom prst="cloudCallout">
            <a:avLst>
              <a:gd name="adj1" fmla="val 55060"/>
              <a:gd name="adj2" fmla="val 9886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Third person (he/she/it) in the </a:t>
            </a:r>
            <a:r>
              <a:rPr lang="it-IT" sz="1600" i="1" u="none" strike="noStrike" cap="none" dirty="0" err="1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it-IT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1600" i="1" u="none" strike="noStrike" cap="none" dirty="0">
              <a:solidFill>
                <a:schemeClr val="accent6">
                  <a:lumMod val="5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" name="Google Shape;65;p15">
            <a:extLst>
              <a:ext uri="{FF2B5EF4-FFF2-40B4-BE49-F238E27FC236}">
                <a16:creationId xmlns:a16="http://schemas.microsoft.com/office/drawing/2014/main" id="{8CE16D73-DF87-4422-8D53-F927A09909C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156358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8" grpId="0" animBg="1"/>
      <p:bldP spid="30" grpId="0" animBg="1"/>
      <p:bldP spid="32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have to/had to/not have to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48" y="1201587"/>
            <a:ext cx="1239894" cy="123989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679" y="1126158"/>
            <a:ext cx="1239894" cy="1239894"/>
          </a:xfrm>
          <a:prstGeom prst="rect">
            <a:avLst/>
          </a:prstGeom>
        </p:spPr>
      </p:pic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487410"/>
              </p:ext>
            </p:extLst>
          </p:nvPr>
        </p:nvGraphicFramePr>
        <p:xfrm>
          <a:off x="275335" y="2694662"/>
          <a:ext cx="11175138" cy="205223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8625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25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25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25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625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625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5403">
                <a:tc gridSpan="3"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9238">
                <a:tc rowSpan="2"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to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 to school.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don't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to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 to school.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9238"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had to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didn't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to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9238">
                <a:tc rowSpan="2"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has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to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doesn’t </a:t>
                      </a:r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to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9238"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had to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didn't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/>
                        </a:rPr>
                        <a:t>have to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1" name="Pentagon 40"/>
          <p:cNvSpPr/>
          <p:nvPr/>
        </p:nvSpPr>
        <p:spPr>
          <a:xfrm>
            <a:off x="10003809" y="5917003"/>
            <a:ext cx="2074461" cy="744766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22" name="Rounded Rectangular Callout 21"/>
          <p:cNvSpPr/>
          <p:nvPr/>
        </p:nvSpPr>
        <p:spPr>
          <a:xfrm>
            <a:off x="2359802" y="1262638"/>
            <a:ext cx="2826347" cy="743585"/>
          </a:xfrm>
          <a:prstGeom prst="wedgeRoundRectCallout">
            <a:avLst>
              <a:gd name="adj1" fmla="val -63935"/>
              <a:gd name="adj2" fmla="val 19868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had to rest.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6193164" y="1287703"/>
            <a:ext cx="3098061" cy="718520"/>
          </a:xfrm>
          <a:prstGeom prst="wedgeRoundRectCallout">
            <a:avLst>
              <a:gd name="adj1" fmla="val 57387"/>
              <a:gd name="adj2" fmla="val -148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 don't have to ride the whole distance.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277" y="5000075"/>
            <a:ext cx="1239894" cy="1239894"/>
          </a:xfrm>
          <a:prstGeom prst="rect">
            <a:avLst/>
          </a:prstGeom>
        </p:spPr>
      </p:pic>
      <p:sp>
        <p:nvSpPr>
          <p:cNvPr id="27" name="Rounded Rectangular Callout 26"/>
          <p:cNvSpPr/>
          <p:nvPr/>
        </p:nvSpPr>
        <p:spPr>
          <a:xfrm>
            <a:off x="1930942" y="5164001"/>
            <a:ext cx="2581479" cy="1121787"/>
          </a:xfrm>
          <a:prstGeom prst="wedgeRoundRectCallout">
            <a:avLst>
              <a:gd name="adj1" fmla="val 66118"/>
              <a:gd name="adj2" fmla="val 1400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Remember, this is the verb infinitive. It doesn’t change.</a:t>
            </a:r>
          </a:p>
        </p:txBody>
      </p:sp>
      <p:sp>
        <p:nvSpPr>
          <p:cNvPr id="29" name="Arc 28"/>
          <p:cNvSpPr/>
          <p:nvPr/>
        </p:nvSpPr>
        <p:spPr>
          <a:xfrm rot="11152119" flipV="1">
            <a:off x="2399071" y="3876014"/>
            <a:ext cx="2494313" cy="2242311"/>
          </a:xfrm>
          <a:prstGeom prst="arc">
            <a:avLst>
              <a:gd name="adj1" fmla="val 6690036"/>
              <a:gd name="adj2" fmla="val 1464476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6709746" y="5164000"/>
            <a:ext cx="2581479" cy="1121787"/>
          </a:xfrm>
          <a:prstGeom prst="wedgeRoundRectCallout">
            <a:avLst>
              <a:gd name="adj1" fmla="val -60236"/>
              <a:gd name="adj2" fmla="val 1887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Careful with the changes in the third person (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he/she/it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) in the </a:t>
            </a:r>
            <a:r>
              <a:rPr lang="it-IT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!</a:t>
            </a:r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F4F572B2-5D88-4ECC-AC76-CB69F220C38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635402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27" grpId="0" animBg="1"/>
      <p:bldP spid="29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982" y="1277352"/>
            <a:ext cx="1142996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 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b="1" dirty="0">
                <a:solidFill>
                  <a:srgbClr val="00A7E3"/>
                </a:solidFill>
              </a:rPr>
              <a:t>/</a:t>
            </a:r>
            <a:r>
              <a:rPr lang="en-US" sz="1600" b="1" dirty="0">
                <a:solidFill>
                  <a:srgbClr val="00A7E3"/>
                </a:solidFill>
              </a:rPr>
              <a:t>could</a:t>
            </a:r>
            <a:r>
              <a:rPr lang="en-GB" sz="1600" b="1" dirty="0" err="1">
                <a:solidFill>
                  <a:srgbClr val="00A7E3"/>
                </a:solidFill>
              </a:rPr>
              <a:t>n’t</a:t>
            </a:r>
            <a:r>
              <a:rPr lang="en-GB" sz="1600" b="1" dirty="0">
                <a:solidFill>
                  <a:srgbClr val="00A7E3"/>
                </a:solidFill>
              </a:rPr>
              <a:t>/</a:t>
            </a:r>
            <a:r>
              <a:rPr lang="en-US" sz="1600" b="1" dirty="0">
                <a:solidFill>
                  <a:srgbClr val="00A7E3"/>
                </a:solidFill>
              </a:rPr>
              <a:t>can</a:t>
            </a:r>
            <a:r>
              <a:rPr lang="en-GB" sz="1600" b="1" dirty="0">
                <a:solidFill>
                  <a:srgbClr val="00A7E3"/>
                </a:solidFill>
              </a:rPr>
              <a:t>’t </a:t>
            </a:r>
            <a:r>
              <a:rPr lang="en-GB" sz="1600" dirty="0"/>
              <a:t>speak any other languages, but my sister </a:t>
            </a:r>
            <a:r>
              <a:rPr lang="en-US" sz="1600" b="1" dirty="0">
                <a:solidFill>
                  <a:srgbClr val="00A7E3"/>
                </a:solidFill>
              </a:rPr>
              <a:t>could</a:t>
            </a:r>
            <a:r>
              <a:rPr lang="en-GB" sz="1600" b="1" dirty="0">
                <a:solidFill>
                  <a:srgbClr val="00A7E3"/>
                </a:solidFill>
              </a:rPr>
              <a:t>/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b="1" dirty="0">
                <a:solidFill>
                  <a:srgbClr val="00A7E3"/>
                </a:solidFill>
              </a:rPr>
              <a:t>/has to </a:t>
            </a:r>
            <a:r>
              <a:rPr lang="en-GB" sz="1600" dirty="0"/>
              <a:t>speak a lot of French at work. She works with French companies a lot.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Where </a:t>
            </a:r>
            <a:r>
              <a:rPr lang="en-US" sz="1600" b="1" dirty="0">
                <a:solidFill>
                  <a:srgbClr val="00A7E3"/>
                </a:solidFill>
              </a:rPr>
              <a:t>could/can</a:t>
            </a:r>
            <a:r>
              <a:rPr lang="en-GB" sz="1600" b="1" dirty="0">
                <a:solidFill>
                  <a:srgbClr val="00A7E3"/>
                </a:solidFill>
              </a:rPr>
              <a:t>/</a:t>
            </a:r>
            <a:r>
              <a:rPr lang="en-US" sz="1600" b="1" dirty="0">
                <a:solidFill>
                  <a:srgbClr val="00A7E3"/>
                </a:solidFill>
              </a:rPr>
              <a:t>don't</a:t>
            </a:r>
            <a:r>
              <a:rPr lang="en-GB" sz="1600" b="1" dirty="0">
                <a:solidFill>
                  <a:srgbClr val="00A7E3"/>
                </a:solidFill>
              </a:rPr>
              <a:t> 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b="1" dirty="0">
                <a:solidFill>
                  <a:srgbClr val="00A7E3"/>
                </a:solidFill>
              </a:rPr>
              <a:t> </a:t>
            </a:r>
            <a:r>
              <a:rPr lang="en-GB" sz="1600" dirty="0">
                <a:solidFill>
                  <a:schemeClr val="tx1"/>
                </a:solidFill>
              </a:rPr>
              <a:t>I catch the bus from? I </a:t>
            </a:r>
            <a:r>
              <a:rPr lang="en-US" sz="1600" b="1" dirty="0">
                <a:solidFill>
                  <a:srgbClr val="00A7E3"/>
                </a:solidFill>
              </a:rPr>
              <a:t>don't</a:t>
            </a:r>
            <a:r>
              <a:rPr lang="en-GB" sz="1600" b="1" dirty="0">
                <a:solidFill>
                  <a:srgbClr val="00A7E3"/>
                </a:solidFill>
              </a:rPr>
              <a:t> 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b="1" dirty="0">
                <a:solidFill>
                  <a:srgbClr val="00A7E3"/>
                </a:solidFill>
              </a:rPr>
              <a:t>/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b="1" dirty="0">
                <a:solidFill>
                  <a:srgbClr val="00A7E3"/>
                </a:solidFill>
              </a:rPr>
              <a:t>/doesn’t 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b="1" dirty="0">
                <a:solidFill>
                  <a:srgbClr val="00A7E3"/>
                </a:solidFill>
              </a:rPr>
              <a:t> </a:t>
            </a:r>
            <a:r>
              <a:rPr lang="en-GB" sz="1600" dirty="0">
                <a:solidFill>
                  <a:schemeClr val="tx1"/>
                </a:solidFill>
              </a:rPr>
              <a:t>get to the town centre.</a:t>
            </a:r>
          </a:p>
          <a:p>
            <a:pPr marL="342900" indent="-342900">
              <a:buAutoNum type="arabicPeriod"/>
            </a:pPr>
            <a:endParaRPr lang="en-GB" sz="1600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endParaRPr lang="en-GB" sz="1600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GB" sz="1600" dirty="0"/>
              <a:t> </a:t>
            </a:r>
            <a:r>
              <a:rPr lang="en-US" sz="1600" b="1" dirty="0">
                <a:solidFill>
                  <a:srgbClr val="00A7E3"/>
                </a:solidFill>
              </a:rPr>
              <a:t>Could/Can</a:t>
            </a:r>
            <a:r>
              <a:rPr lang="en-GB" sz="1600" b="1" dirty="0">
                <a:solidFill>
                  <a:srgbClr val="00A7E3"/>
                </a:solidFill>
              </a:rPr>
              <a:t>/Does </a:t>
            </a:r>
            <a:r>
              <a:rPr lang="en-GB" sz="1600" dirty="0">
                <a:solidFill>
                  <a:schemeClr val="tx1"/>
                </a:solidFill>
              </a:rPr>
              <a:t>Emily come on Saturday? She </a:t>
            </a:r>
            <a:r>
              <a:rPr lang="en-US" sz="1600" b="1" dirty="0">
                <a:solidFill>
                  <a:srgbClr val="00A7E3"/>
                </a:solidFill>
              </a:rPr>
              <a:t>can</a:t>
            </a:r>
            <a:r>
              <a:rPr lang="mr-IN" sz="1600" b="1" dirty="0">
                <a:solidFill>
                  <a:srgbClr val="00A7E3"/>
                </a:solidFill>
              </a:rPr>
              <a:t>/</a:t>
            </a:r>
            <a:r>
              <a:rPr lang="en-US" sz="1600" b="1" dirty="0">
                <a:solidFill>
                  <a:srgbClr val="00A7E3"/>
                </a:solidFill>
              </a:rPr>
              <a:t>could</a:t>
            </a:r>
            <a:r>
              <a:rPr lang="en-GB" sz="1600" b="1" dirty="0">
                <a:solidFill>
                  <a:srgbClr val="00A7E3"/>
                </a:solidFill>
              </a:rPr>
              <a:t>/doesn’t 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b="1" dirty="0">
                <a:solidFill>
                  <a:srgbClr val="00A7E3"/>
                </a:solidFill>
              </a:rPr>
              <a:t> </a:t>
            </a:r>
            <a:r>
              <a:rPr lang="en-GB" sz="1600" dirty="0">
                <a:solidFill>
                  <a:schemeClr val="tx1"/>
                </a:solidFill>
              </a:rPr>
              <a:t>bring anything because I bought all the food yesterday.</a:t>
            </a:r>
          </a:p>
          <a:p>
            <a:pPr marL="342900" indent="-342900">
              <a:buAutoNum type="arabicPeriod"/>
            </a:pPr>
            <a:endParaRPr lang="en-GB" sz="1600" b="1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GB" sz="1600" dirty="0">
                <a:solidFill>
                  <a:schemeClr val="tx1"/>
                </a:solidFill>
              </a:rPr>
              <a:t>Jenny </a:t>
            </a:r>
            <a:r>
              <a:rPr lang="en-GB" sz="1600" b="1" dirty="0">
                <a:solidFill>
                  <a:srgbClr val="00B0F0"/>
                </a:solidFill>
              </a:rPr>
              <a:t>doesn’t </a:t>
            </a:r>
            <a:r>
              <a:rPr lang="en-US" sz="1600" b="1" dirty="0">
                <a:solidFill>
                  <a:srgbClr val="00B0F0"/>
                </a:solidFill>
              </a:rPr>
              <a:t>have to</a:t>
            </a:r>
            <a:r>
              <a:rPr lang="en-GB" sz="1600" b="1" dirty="0">
                <a:solidFill>
                  <a:srgbClr val="00B0F0"/>
                </a:solidFill>
              </a:rPr>
              <a:t>/</a:t>
            </a:r>
            <a:r>
              <a:rPr lang="en-US" sz="1600" b="1" dirty="0">
                <a:solidFill>
                  <a:srgbClr val="00B0F0"/>
                </a:solidFill>
              </a:rPr>
              <a:t>didn't</a:t>
            </a:r>
            <a:r>
              <a:rPr lang="en-GB" sz="1600" b="1" dirty="0">
                <a:solidFill>
                  <a:srgbClr val="00B0F0"/>
                </a:solidFill>
              </a:rPr>
              <a:t> </a:t>
            </a:r>
            <a:r>
              <a:rPr lang="en-US" sz="1600" b="1" dirty="0">
                <a:solidFill>
                  <a:srgbClr val="00B0F0"/>
                </a:solidFill>
              </a:rPr>
              <a:t>have to</a:t>
            </a:r>
            <a:r>
              <a:rPr lang="en-GB" sz="1600" b="1" dirty="0">
                <a:solidFill>
                  <a:srgbClr val="00B0F0"/>
                </a:solidFill>
              </a:rPr>
              <a:t>/</a:t>
            </a:r>
            <a:r>
              <a:rPr lang="en-US" sz="1600" b="1" dirty="0">
                <a:solidFill>
                  <a:srgbClr val="00B0F0"/>
                </a:solidFill>
              </a:rPr>
              <a:t>can</a:t>
            </a:r>
            <a:r>
              <a:rPr lang="en-GB" sz="1600" b="1" dirty="0">
                <a:solidFill>
                  <a:srgbClr val="00B0F0"/>
                </a:solidFill>
              </a:rPr>
              <a:t>’t </a:t>
            </a:r>
            <a:r>
              <a:rPr lang="en-GB" sz="1600" dirty="0">
                <a:solidFill>
                  <a:schemeClr val="tx1"/>
                </a:solidFill>
              </a:rPr>
              <a:t>go to work yesterday because the office was closed.</a:t>
            </a:r>
          </a:p>
          <a:p>
            <a:pPr marL="342900" indent="-342900">
              <a:buAutoNum type="arabicPeriod"/>
            </a:pPr>
            <a:endParaRPr lang="en-GB" sz="1600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endParaRPr lang="en-GB" sz="1600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/>
              <a:t> </a:t>
            </a:r>
            <a:r>
              <a:rPr lang="en-US" sz="1600" b="1" dirty="0">
                <a:solidFill>
                  <a:srgbClr val="00A7E3"/>
                </a:solidFill>
              </a:rPr>
              <a:t>Can</a:t>
            </a:r>
            <a:r>
              <a:rPr lang="en-GB" sz="1600" b="1" dirty="0">
                <a:solidFill>
                  <a:srgbClr val="00A7E3"/>
                </a:solidFill>
              </a:rPr>
              <a:t> you/Do you 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b="1" dirty="0">
                <a:solidFill>
                  <a:srgbClr val="00A7E3"/>
                </a:solidFill>
              </a:rPr>
              <a:t>/</a:t>
            </a:r>
            <a:r>
              <a:rPr lang="en-US" sz="1600" b="1" dirty="0">
                <a:solidFill>
                  <a:srgbClr val="00A7E3"/>
                </a:solidFill>
              </a:rPr>
              <a:t>Could</a:t>
            </a:r>
            <a:r>
              <a:rPr lang="en-GB" sz="1600" b="1" dirty="0">
                <a:solidFill>
                  <a:srgbClr val="00A7E3"/>
                </a:solidFill>
              </a:rPr>
              <a:t> you </a:t>
            </a:r>
            <a:r>
              <a:rPr lang="en-GB" sz="1600" dirty="0">
                <a:solidFill>
                  <a:schemeClr val="tx1"/>
                </a:solidFill>
              </a:rPr>
              <a:t>wear a school uniform or </a:t>
            </a:r>
            <a:r>
              <a:rPr lang="en-US" sz="1600" b="1" dirty="0">
                <a:solidFill>
                  <a:srgbClr val="00A7E3"/>
                </a:solidFill>
              </a:rPr>
              <a:t>can</a:t>
            </a:r>
            <a:r>
              <a:rPr lang="en-GB" sz="1600" b="1" dirty="0">
                <a:solidFill>
                  <a:srgbClr val="00A7E3"/>
                </a:solidFill>
              </a:rPr>
              <a:t> you/do you 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b="1" dirty="0">
                <a:solidFill>
                  <a:srgbClr val="00A7E3"/>
                </a:solidFill>
              </a:rPr>
              <a:t>/does you 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dirty="0">
                <a:solidFill>
                  <a:schemeClr val="tx1"/>
                </a:solidFill>
              </a:rPr>
              <a:t> wear normal clothes?</a:t>
            </a:r>
          </a:p>
          <a:p>
            <a:pPr marL="342900" indent="-342900">
              <a:buAutoNum type="arabicPeriod"/>
            </a:pPr>
            <a:endParaRPr lang="en-GB" sz="1600" b="1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endParaRPr lang="en-GB" sz="1600" b="1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GB" sz="1600" dirty="0">
                <a:solidFill>
                  <a:schemeClr val="tx1"/>
                </a:solidFill>
              </a:rPr>
              <a:t>My dad </a:t>
            </a:r>
            <a:r>
              <a:rPr lang="en-GB" sz="1600" b="1" dirty="0">
                <a:solidFill>
                  <a:srgbClr val="00A7E3"/>
                </a:solidFill>
              </a:rPr>
              <a:t>has to/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b="1" dirty="0">
                <a:solidFill>
                  <a:srgbClr val="00A7E3"/>
                </a:solidFill>
              </a:rPr>
              <a:t>/</a:t>
            </a:r>
            <a:r>
              <a:rPr lang="en-US" sz="1600" b="1" dirty="0">
                <a:solidFill>
                  <a:srgbClr val="00A7E3"/>
                </a:solidFill>
              </a:rPr>
              <a:t>had to</a:t>
            </a:r>
            <a:r>
              <a:rPr lang="en-GB" sz="1600" b="1" dirty="0">
                <a:solidFill>
                  <a:srgbClr val="00A7E3"/>
                </a:solidFill>
              </a:rPr>
              <a:t> </a:t>
            </a:r>
            <a:r>
              <a:rPr lang="en-GB" sz="1600" dirty="0">
                <a:solidFill>
                  <a:schemeClr val="tx1"/>
                </a:solidFill>
              </a:rPr>
              <a:t>travel to Brazil last week for work.</a:t>
            </a: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Choose the correct answers from the words in brackets.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" name="Oval 5"/>
          <p:cNvSpPr/>
          <p:nvPr/>
        </p:nvSpPr>
        <p:spPr>
          <a:xfrm>
            <a:off x="2620370" y="1478219"/>
            <a:ext cx="614148" cy="368615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8298684" y="1478219"/>
            <a:ext cx="721056" cy="42662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Oval 31"/>
          <p:cNvSpPr/>
          <p:nvPr/>
        </p:nvSpPr>
        <p:spPr>
          <a:xfrm>
            <a:off x="2142699" y="2463133"/>
            <a:ext cx="477671" cy="42662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7267966" y="2463133"/>
            <a:ext cx="838804" cy="42662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1593729" y="3200767"/>
            <a:ext cx="504967" cy="42662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Oval 34"/>
          <p:cNvSpPr/>
          <p:nvPr/>
        </p:nvSpPr>
        <p:spPr>
          <a:xfrm>
            <a:off x="6279418" y="3200767"/>
            <a:ext cx="1687816" cy="42662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2995683" y="3902812"/>
            <a:ext cx="1521725" cy="42662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1811176" y="4642711"/>
            <a:ext cx="1576317" cy="42662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Oval 37"/>
          <p:cNvSpPr/>
          <p:nvPr/>
        </p:nvSpPr>
        <p:spPr>
          <a:xfrm>
            <a:off x="6647125" y="4687973"/>
            <a:ext cx="891118" cy="42662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Oval 38"/>
          <p:cNvSpPr/>
          <p:nvPr/>
        </p:nvSpPr>
        <p:spPr>
          <a:xfrm>
            <a:off x="3090006" y="5631266"/>
            <a:ext cx="645097" cy="42662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EB03A03F-EC5C-4DF2-BCB9-6FFAB36F23D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3927</TotalTime>
  <Words>1279</Words>
  <Application>Microsoft Office PowerPoint</Application>
  <PresentationFormat>Widescreen</PresentationFormat>
  <Paragraphs>165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A2 modal verbs of ability, possibility and obligation </vt:lpstr>
      <vt:lpstr>Modal verbs all have a function. They tell us how the speaker feels.</vt:lpstr>
      <vt:lpstr>Function: ability, possibility, obligation</vt:lpstr>
      <vt:lpstr>Function: ability, possibility, obligation</vt:lpstr>
      <vt:lpstr>Form: can and could</vt:lpstr>
      <vt:lpstr>Form: can and could</vt:lpstr>
      <vt:lpstr>Form: have to/had to/not have to</vt:lpstr>
      <vt:lpstr>Form: have to/had to/not have to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97</cp:revision>
  <dcterms:modified xsi:type="dcterms:W3CDTF">2019-12-05T09:20:44Z</dcterms:modified>
</cp:coreProperties>
</file>